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4" r:id="rId1"/>
  </p:sldMasterIdLst>
  <p:sldIdLst>
    <p:sldId id="256" r:id="rId2"/>
    <p:sldId id="257" r:id="rId3"/>
    <p:sldId id="258" r:id="rId4"/>
    <p:sldId id="259" r:id="rId5"/>
    <p:sldId id="260" r:id="rId6"/>
    <p:sldId id="261" r:id="rId7"/>
    <p:sldId id="262" r:id="rId8"/>
    <p:sldId id="263" r:id="rId9"/>
    <p:sldId id="265" r:id="rId10"/>
    <p:sldId id="267" r:id="rId11"/>
    <p:sldId id="266" r:id="rId12"/>
    <p:sldId id="268" r:id="rId13"/>
    <p:sldId id="269" r:id="rId14"/>
    <p:sldId id="270" r:id="rId15"/>
  </p:sldIdLst>
  <p:sldSz cx="12192000" cy="6858000"/>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31T12:04:40.122"/>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31T12:04:40.122"/>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31T12:04:40.122"/>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31T12:04:40.122"/>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31T12:04:40.122"/>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31T12:04:40.122"/>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31T12:04:40.122"/>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31T12:04:40.122"/>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31T12:04:40.122"/>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31T12:04:40.122"/>
    </inkml:context>
    <inkml:brush xml:id="br0">
      <inkml:brushProperty name="width" value="0.1" units="cm"/>
      <inkml:brushProperty name="height" value="0.1" units="cm"/>
      <inkml:brushProperty name="color" value="#FFFFFF"/>
    </inkml:brush>
  </inkml:definitions>
  <inkml:trace contextRef="#ctx0" brushRef="#br0">1 0 128,'0'6'0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9/19/2023</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902722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9/19/2023</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717261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9/19/2023</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581013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9/19/2023</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58548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9/19/2023</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83427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9/19/2023</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36290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9/19/2023</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99609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9/19/2023</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035855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9/19/2023</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623069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9/19/2023</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0814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9/19/2023</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1628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9/19/2023</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3611988626"/>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17" r:id="rId6"/>
    <p:sldLayoutId id="2147483713" r:id="rId7"/>
    <p:sldLayoutId id="2147483714" r:id="rId8"/>
    <p:sldLayoutId id="2147483715" r:id="rId9"/>
    <p:sldLayoutId id="2147483716" r:id="rId10"/>
    <p:sldLayoutId id="2147483718"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ustomXml" Target="../ink/ink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ustomXml" Target="../ink/ink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ustomXml" Target="../ink/ink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ustomXml" Target="../ink/ink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ustomXml" Target="../ink/ink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ustomXml" Target="../ink/ink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ustomXml" Target="../ink/ink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ustomXml" Target="../ink/ink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ustomXml" Target="../ink/ink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ustomXml" Target="../ink/ink7.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4B57F15B-E7BC-F3D2-4910-B485C05FB36F}"/>
              </a:ext>
            </a:extLst>
          </p:cNvPr>
          <p:cNvSpPr>
            <a:spLocks noGrp="1"/>
          </p:cNvSpPr>
          <p:nvPr>
            <p:ph type="ctrTitle"/>
          </p:nvPr>
        </p:nvSpPr>
        <p:spPr>
          <a:xfrm>
            <a:off x="4657345" y="643798"/>
            <a:ext cx="7455027" cy="3566160"/>
          </a:xfrm>
        </p:spPr>
        <p:txBody>
          <a:bodyPr anchor="b">
            <a:normAutofit/>
          </a:bodyPr>
          <a:lstStyle/>
          <a:p>
            <a:r>
              <a:rPr lang="en-US" sz="3500" dirty="0">
                <a:latin typeface="Times New Roman" panose="02020603050405020304" pitchFamily="18" charset="0"/>
                <a:cs typeface="Times New Roman" panose="02020603050405020304" pitchFamily="18" charset="0"/>
              </a:rPr>
              <a:t>Data Visualization and Communication</a:t>
            </a:r>
            <a:br>
              <a:rPr lang="en-US" sz="3500" dirty="0">
                <a:latin typeface="Times New Roman" panose="02020603050405020304" pitchFamily="18" charset="0"/>
                <a:cs typeface="Times New Roman" panose="02020603050405020304" pitchFamily="18" charset="0"/>
              </a:rPr>
            </a:br>
            <a:r>
              <a:rPr lang="en-US" sz="35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Project I: Dementia Deaths Greece v. Europe</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Part I: Static Plots</a:t>
            </a:r>
            <a:endParaRPr lang="el-GR" sz="2000" dirty="0">
              <a:latin typeface="Times New Roman" panose="02020603050405020304" pitchFamily="18" charset="0"/>
              <a:cs typeface="Times New Roman" panose="02020603050405020304" pitchFamily="18" charset="0"/>
            </a:endParaRPr>
          </a:p>
        </p:txBody>
      </p:sp>
      <p:sp>
        <p:nvSpPr>
          <p:cNvPr id="3" name="Υπότιτλος 2">
            <a:extLst>
              <a:ext uri="{FF2B5EF4-FFF2-40B4-BE49-F238E27FC236}">
                <a16:creationId xmlns:a16="http://schemas.microsoft.com/office/drawing/2014/main" id="{7365CEEF-317D-1C3C-6E26-D5F00F1C586B}"/>
              </a:ext>
            </a:extLst>
          </p:cNvPr>
          <p:cNvSpPr>
            <a:spLocks noGrp="1"/>
          </p:cNvSpPr>
          <p:nvPr>
            <p:ph type="subTitle" idx="1"/>
          </p:nvPr>
        </p:nvSpPr>
        <p:spPr>
          <a:xfrm>
            <a:off x="6315599" y="4598503"/>
            <a:ext cx="6251111" cy="1572768"/>
          </a:xfrm>
        </p:spPr>
        <p:txBody>
          <a:bodyPr>
            <a:normAutofit/>
          </a:bodyPr>
          <a:lstStyle/>
          <a:p>
            <a:r>
              <a:rPr lang="en-US" sz="2500" dirty="0">
                <a:latin typeface="Times New Roman" panose="02020603050405020304" pitchFamily="18" charset="0"/>
                <a:cs typeface="Times New Roman" panose="02020603050405020304" pitchFamily="18" charset="0"/>
              </a:rPr>
              <a:t>Eirini </a:t>
            </a:r>
            <a:r>
              <a:rPr lang="en-US" sz="2500">
                <a:latin typeface="Times New Roman" panose="02020603050405020304" pitchFamily="18" charset="0"/>
                <a:cs typeface="Times New Roman" panose="02020603050405020304" pitchFamily="18" charset="0"/>
              </a:rPr>
              <a:t>M</a:t>
            </a:r>
            <a:r>
              <a:rPr lang="en-US" sz="2500" dirty="0">
                <a:latin typeface="Times New Roman" panose="02020603050405020304" pitchFamily="18" charset="0"/>
                <a:cs typeface="Times New Roman" panose="02020603050405020304" pitchFamily="18" charset="0"/>
              </a:rPr>
              <a:t>y</a:t>
            </a:r>
            <a:r>
              <a:rPr lang="en-US" sz="2500">
                <a:latin typeface="Times New Roman" panose="02020603050405020304" pitchFamily="18" charset="0"/>
                <a:cs typeface="Times New Roman" panose="02020603050405020304" pitchFamily="18" charset="0"/>
              </a:rPr>
              <a:t>lona</a:t>
            </a:r>
            <a:endParaRPr lang="en-US" sz="2500" dirty="0">
              <a:latin typeface="Times New Roman" panose="02020603050405020304" pitchFamily="18" charset="0"/>
              <a:cs typeface="Times New Roman" panose="02020603050405020304" pitchFamily="18" charset="0"/>
            </a:endParaRPr>
          </a:p>
        </p:txBody>
      </p:sp>
      <p:sp>
        <p:nvSpPr>
          <p:cNvPr id="18" name="Rectangle 6">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8213AED-9244-EC0F-BBF1-4D55FE4FB36F}"/>
              </a:ext>
            </a:extLst>
          </p:cNvPr>
          <p:cNvPicPr>
            <a:picLocks noChangeAspect="1"/>
          </p:cNvPicPr>
          <p:nvPr/>
        </p:nvPicPr>
        <p:blipFill rotWithShape="1">
          <a:blip r:embed="rId2"/>
          <a:srcRect l="19319" r="12770"/>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2666590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EC89C4A2-2AA2-4E3E-AB01-803B9BBA4984}"/>
              </a:ext>
            </a:extLst>
          </p:cNvPr>
          <p:cNvSpPr>
            <a:spLocks noGrp="1"/>
          </p:cNvSpPr>
          <p:nvPr>
            <p:ph type="title"/>
          </p:nvPr>
        </p:nvSpPr>
        <p:spPr>
          <a:xfrm>
            <a:off x="390618" y="1499614"/>
            <a:ext cx="4375358" cy="3809233"/>
          </a:xfrm>
        </p:spPr>
        <p:txBody>
          <a:bodyPr>
            <a:normAutofit/>
          </a:bodyPr>
          <a:lstStyle/>
          <a:p>
            <a:r>
              <a:rPr lang="en-US" sz="3500" dirty="0">
                <a:latin typeface="Times New Roman" panose="02020603050405020304" pitchFamily="18" charset="0"/>
                <a:cs typeface="Times New Roman" panose="02020603050405020304" pitchFamily="18" charset="0"/>
              </a:rPr>
              <a:t>Exploration of the age subgroups 65+  </a:t>
            </a:r>
            <a:endParaRPr lang="el-GR" sz="3500" dirty="0">
              <a:latin typeface="Times New Roman" panose="02020603050405020304" pitchFamily="18" charset="0"/>
              <a:cs typeface="Times New Roman" panose="02020603050405020304" pitchFamily="18" charset="0"/>
            </a:endParaRPr>
          </a:p>
        </p:txBody>
      </p:sp>
      <p:sp>
        <p:nvSpPr>
          <p:cNvPr id="35" name="Rectangle 6">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39411"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accent1"/>
          </a:solidFill>
          <a:ln w="41275"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0">
            <a:extLst>
              <a:ext uri="{FF2B5EF4-FFF2-40B4-BE49-F238E27FC236}">
                <a16:creationId xmlns:a16="http://schemas.microsoft.com/office/drawing/2014/main" id="{3581829F-494F-A4D5-B487-096D4D4CE439}"/>
              </a:ext>
            </a:extLst>
          </p:cNvPr>
          <p:cNvSpPr>
            <a:spLocks noGrp="1"/>
          </p:cNvSpPr>
          <p:nvPr>
            <p:ph idx="1"/>
          </p:nvPr>
        </p:nvSpPr>
        <p:spPr>
          <a:xfrm>
            <a:off x="5147675" y="809543"/>
            <a:ext cx="6052158" cy="5431536"/>
          </a:xfrm>
        </p:spPr>
        <p:txBody>
          <a:bodyPr anchor="ctr">
            <a:normAutofit/>
          </a:bodyPr>
          <a:lstStyle/>
          <a:p>
            <a:pPr marL="0" indent="0" algn="just">
              <a:lnSpc>
                <a:spcPct val="100000"/>
              </a:lnSpc>
              <a:buNone/>
            </a:pPr>
            <a:r>
              <a:rPr lang="en-US" sz="1600" dirty="0">
                <a:latin typeface="Times New Roman" panose="02020603050405020304" pitchFamily="18" charset="0"/>
                <a:cs typeface="Times New Roman" panose="02020603050405020304" pitchFamily="18" charset="0"/>
              </a:rPr>
              <a:t>As we mentioned before, both males and females under the age of 65 have low dementia death rates. Hence our interest turned on to those aged over 65. From now on, we will present plots concerning only the following age groups over 65. </a:t>
            </a:r>
          </a:p>
          <a:p>
            <a:pPr algn="just">
              <a:lnSpc>
                <a:spcPct val="100000"/>
              </a:lnSpc>
            </a:pPr>
            <a:r>
              <a:rPr lang="en-US" sz="1600" dirty="0">
                <a:latin typeface="Times New Roman" panose="02020603050405020304" pitchFamily="18" charset="0"/>
                <a:cs typeface="Times New Roman" panose="02020603050405020304" pitchFamily="18" charset="0"/>
              </a:rPr>
              <a:t>65 – 74 </a:t>
            </a:r>
          </a:p>
          <a:p>
            <a:pPr algn="just">
              <a:lnSpc>
                <a:spcPct val="100000"/>
              </a:lnSpc>
            </a:pPr>
            <a:r>
              <a:rPr lang="en-US" sz="1600" dirty="0">
                <a:latin typeface="Times New Roman" panose="02020603050405020304" pitchFamily="18" charset="0"/>
                <a:cs typeface="Times New Roman" panose="02020603050405020304" pitchFamily="18" charset="0"/>
              </a:rPr>
              <a:t>75 – 84</a:t>
            </a:r>
          </a:p>
          <a:p>
            <a:pPr algn="just">
              <a:lnSpc>
                <a:spcPct val="100000"/>
              </a:lnSpc>
            </a:pPr>
            <a:r>
              <a:rPr lang="en-US" sz="1600" dirty="0">
                <a:latin typeface="Times New Roman" panose="02020603050405020304" pitchFamily="18" charset="0"/>
                <a:cs typeface="Times New Roman" panose="02020603050405020304" pitchFamily="18" charset="0"/>
              </a:rPr>
              <a:t>85+ </a:t>
            </a:r>
          </a:p>
          <a:p>
            <a:pPr marL="0" indent="0">
              <a:lnSpc>
                <a:spcPct val="100000"/>
              </a:lnSpc>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5951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he Hand"/>
              <a:ea typeface="+mn-ea"/>
              <a:cs typeface="+mn-cs"/>
            </a:endParaRPr>
          </a:p>
        </p:txBody>
      </p:sp>
      <p:sp>
        <p:nvSpPr>
          <p:cNvPr id="2" name="Τίτλος 1">
            <a:extLst>
              <a:ext uri="{FF2B5EF4-FFF2-40B4-BE49-F238E27FC236}">
                <a16:creationId xmlns:a16="http://schemas.microsoft.com/office/drawing/2014/main" id="{EC89C4A2-2AA2-4E3E-AB01-803B9BBA4984}"/>
              </a:ext>
            </a:extLst>
          </p:cNvPr>
          <p:cNvSpPr>
            <a:spLocks noGrp="1"/>
          </p:cNvSpPr>
          <p:nvPr>
            <p:ph type="title"/>
          </p:nvPr>
        </p:nvSpPr>
        <p:spPr>
          <a:xfrm>
            <a:off x="896646" y="1536737"/>
            <a:ext cx="3757742" cy="869684"/>
          </a:xfrm>
        </p:spPr>
        <p:txBody>
          <a:bodyPr anchor="b">
            <a:normAutofit/>
          </a:bodyPr>
          <a:lstStyle/>
          <a:p>
            <a:r>
              <a:rPr lang="en-US" sz="2000" b="1" dirty="0">
                <a:latin typeface="Times New Roman" panose="02020603050405020304" pitchFamily="18" charset="0"/>
                <a:cs typeface="Times New Roman" panose="02020603050405020304" pitchFamily="18" charset="0"/>
              </a:rPr>
              <a:t>          Balloon Plot</a:t>
            </a:r>
            <a:endParaRPr lang="el-GR" sz="2000" b="1" dirty="0">
              <a:latin typeface="Times New Roman" panose="02020603050405020304" pitchFamily="18" charset="0"/>
              <a:cs typeface="Times New Roman" panose="02020603050405020304" pitchFamily="18" charset="0"/>
            </a:endParaRPr>
          </a:p>
        </p:txBody>
      </p:sp>
      <p:sp>
        <p:nvSpPr>
          <p:cNvPr id="26"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FFA334"/>
          </a:solidFill>
          <a:ln w="38100" cap="rnd">
            <a:solidFill>
              <a:srgbClr val="FFA334"/>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he Hand"/>
              <a:ea typeface="+mn-ea"/>
              <a:cs typeface="+mn-cs"/>
            </a:endParaRPr>
          </a:p>
        </p:txBody>
      </p:sp>
      <p:sp>
        <p:nvSpPr>
          <p:cNvPr id="19" name="Content Placeholder 20">
            <a:extLst>
              <a:ext uri="{FF2B5EF4-FFF2-40B4-BE49-F238E27FC236}">
                <a16:creationId xmlns:a16="http://schemas.microsoft.com/office/drawing/2014/main" id="{3581829F-494F-A4D5-B487-096D4D4CE439}"/>
              </a:ext>
            </a:extLst>
          </p:cNvPr>
          <p:cNvSpPr>
            <a:spLocks noGrp="1"/>
          </p:cNvSpPr>
          <p:nvPr>
            <p:ph idx="1"/>
          </p:nvPr>
        </p:nvSpPr>
        <p:spPr>
          <a:xfrm>
            <a:off x="218747" y="2567538"/>
            <a:ext cx="5113540" cy="4141470"/>
          </a:xfrm>
        </p:spPr>
        <p:txBody>
          <a:bodyPr anchor="t">
            <a:noAutofit/>
          </a:bodyPr>
          <a:lstStyle/>
          <a:p>
            <a:pPr marL="0" indent="0" algn="just">
              <a:buNone/>
            </a:pPr>
            <a:r>
              <a:rPr lang="en-US" sz="1600" dirty="0">
                <a:latin typeface="Times New Roman" panose="02020603050405020304" pitchFamily="18" charset="0"/>
                <a:cs typeface="Times New Roman" panose="02020603050405020304" pitchFamily="18" charset="0"/>
              </a:rPr>
              <a:t>The balloon plot on the right, concerns the dementia deaths per 100K deaths for Greece and the rest of Europe, for different age subgroups over 65 for males and females. The size of each triangle indicates the ratio of dementia deaths to total deaths per 100K deaths. For easier comparison, the absolute number of this is also shown. </a:t>
            </a:r>
          </a:p>
          <a:p>
            <a:pPr marL="0" indent="0" algn="just">
              <a:buNone/>
            </a:pPr>
            <a:r>
              <a:rPr lang="en-US" sz="1600" dirty="0">
                <a:latin typeface="Times New Roman" panose="02020603050405020304" pitchFamily="18" charset="0"/>
                <a:cs typeface="Times New Roman" panose="02020603050405020304" pitchFamily="18" charset="0"/>
              </a:rPr>
              <a:t>The graph shows that Greece has a lower dementia death rate compared to the rest of Europe for all  groups. Additionally, it is evident that females are more affected than males, both in Greece and in Europe. Moreover, it is apparent that the age group 75 -  84 is more affected than any other age group in Greece, while the corresponding age group in Europe is the 85+.</a:t>
            </a:r>
          </a:p>
        </p:txBody>
      </p:sp>
      <mc:AlternateContent xmlns:mc="http://schemas.openxmlformats.org/markup-compatibility/2006" xmlns:p14="http://schemas.microsoft.com/office/powerpoint/2010/main">
        <mc:Choice Requires="p14">
          <p:contentPart p14:bwMode="auto" r:id="rId2">
            <p14:nvContentPartPr>
              <p14:cNvPr id="28" name="Ink 27">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28" name="Ink 27">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4" name="Εικόνα 3" descr="Εικόνα που περιέχει κείμενο, στιγμιότυπο οθόνης, διάγραμμα, γραμματοσειρά&#10;&#10;Περιγραφή που δημιουργήθηκε αυτόματα">
            <a:extLst>
              <a:ext uri="{FF2B5EF4-FFF2-40B4-BE49-F238E27FC236}">
                <a16:creationId xmlns:a16="http://schemas.microsoft.com/office/drawing/2014/main" id="{2FA337E3-7D1B-B18B-0A81-D616911481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2288" y="1429308"/>
            <a:ext cx="6686368" cy="5349095"/>
          </a:xfrm>
          <a:prstGeom prst="rect">
            <a:avLst/>
          </a:prstGeom>
        </p:spPr>
      </p:pic>
    </p:spTree>
    <p:extLst>
      <p:ext uri="{BB962C8B-B14F-4D97-AF65-F5344CB8AC3E}">
        <p14:creationId xmlns:p14="http://schemas.microsoft.com/office/powerpoint/2010/main" val="873774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he Hand"/>
              <a:ea typeface="+mn-ea"/>
              <a:cs typeface="+mn-cs"/>
            </a:endParaRPr>
          </a:p>
        </p:txBody>
      </p:sp>
      <p:sp>
        <p:nvSpPr>
          <p:cNvPr id="2" name="Τίτλος 1">
            <a:extLst>
              <a:ext uri="{FF2B5EF4-FFF2-40B4-BE49-F238E27FC236}">
                <a16:creationId xmlns:a16="http://schemas.microsoft.com/office/drawing/2014/main" id="{EC89C4A2-2AA2-4E3E-AB01-803B9BBA4984}"/>
              </a:ext>
            </a:extLst>
          </p:cNvPr>
          <p:cNvSpPr>
            <a:spLocks noGrp="1"/>
          </p:cNvSpPr>
          <p:nvPr>
            <p:ph type="title"/>
          </p:nvPr>
        </p:nvSpPr>
        <p:spPr>
          <a:xfrm>
            <a:off x="896646" y="1536737"/>
            <a:ext cx="3757742" cy="869684"/>
          </a:xfrm>
        </p:spPr>
        <p:txBody>
          <a:bodyPr anchor="b">
            <a:normAutofit/>
          </a:bodyPr>
          <a:lstStyle/>
          <a:p>
            <a:r>
              <a:rPr lang="en-US" sz="2000" b="1" dirty="0">
                <a:latin typeface="Times New Roman" panose="02020603050405020304" pitchFamily="18" charset="0"/>
                <a:cs typeface="Times New Roman" panose="02020603050405020304" pitchFamily="18" charset="0"/>
              </a:rPr>
              <a:t>            Boxplot</a:t>
            </a:r>
            <a:endParaRPr lang="el-GR" sz="2000" b="1" dirty="0">
              <a:latin typeface="Times New Roman" panose="02020603050405020304" pitchFamily="18" charset="0"/>
              <a:cs typeface="Times New Roman" panose="02020603050405020304" pitchFamily="18" charset="0"/>
            </a:endParaRPr>
          </a:p>
        </p:txBody>
      </p:sp>
      <p:sp>
        <p:nvSpPr>
          <p:cNvPr id="26"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FFA334"/>
          </a:solidFill>
          <a:ln w="38100" cap="rnd">
            <a:solidFill>
              <a:srgbClr val="FFA334"/>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he Hand"/>
              <a:ea typeface="+mn-ea"/>
              <a:cs typeface="+mn-cs"/>
            </a:endParaRPr>
          </a:p>
        </p:txBody>
      </p:sp>
      <p:sp>
        <p:nvSpPr>
          <p:cNvPr id="19" name="Content Placeholder 20">
            <a:extLst>
              <a:ext uri="{FF2B5EF4-FFF2-40B4-BE49-F238E27FC236}">
                <a16:creationId xmlns:a16="http://schemas.microsoft.com/office/drawing/2014/main" id="{3581829F-494F-A4D5-B487-096D4D4CE439}"/>
              </a:ext>
            </a:extLst>
          </p:cNvPr>
          <p:cNvSpPr>
            <a:spLocks noGrp="1"/>
          </p:cNvSpPr>
          <p:nvPr>
            <p:ph idx="1"/>
          </p:nvPr>
        </p:nvSpPr>
        <p:spPr>
          <a:xfrm>
            <a:off x="218747" y="2624328"/>
            <a:ext cx="4992445" cy="4084680"/>
          </a:xfrm>
        </p:spPr>
        <p:txBody>
          <a:bodyPr anchor="t">
            <a:noAutofit/>
          </a:bodyPr>
          <a:lstStyle/>
          <a:p>
            <a:pPr marL="0" indent="0" algn="just">
              <a:buNone/>
            </a:pPr>
            <a:r>
              <a:rPr lang="en-US" sz="1600" dirty="0">
                <a:latin typeface="Times New Roman" panose="02020603050405020304" pitchFamily="18" charset="0"/>
                <a:cs typeface="Times New Roman" panose="02020603050405020304" pitchFamily="18" charset="0"/>
              </a:rPr>
              <a:t>In this boxplot, we compare the total deaths from dementia per 100K deaths between Greece and Europe for all age groups for the years 2011-2020. We observe that in Greece, the age group that appears to be more affected is the 75-84, as its median differs significantly from the median of the other age groups. </a:t>
            </a:r>
          </a:p>
          <a:p>
            <a:pPr marL="0" indent="0" algn="just">
              <a:buNone/>
            </a:pPr>
            <a:r>
              <a:rPr lang="en-US" sz="1600" dirty="0">
                <a:latin typeface="Times New Roman" panose="02020603050405020304" pitchFamily="18" charset="0"/>
                <a:cs typeface="Times New Roman" panose="02020603050405020304" pitchFamily="18" charset="0"/>
              </a:rPr>
              <a:t>Additionally, we notice that the median of Greece is lower than the median of Europe for all age groups.</a:t>
            </a:r>
          </a:p>
          <a:p>
            <a:pPr marL="0" indent="0" algn="just">
              <a:buNone/>
            </a:pPr>
            <a:r>
              <a:rPr lang="en-US" sz="1600" dirty="0">
                <a:latin typeface="Times New Roman" panose="02020603050405020304" pitchFamily="18" charset="0"/>
                <a:cs typeface="Times New Roman" panose="02020603050405020304" pitchFamily="18" charset="0"/>
              </a:rPr>
              <a:t>Furthermore, it is evident that the observations concerning Greece are more dispersed in space compared to Europe, where they are distributed around the corresponding boxplot.</a:t>
            </a:r>
          </a:p>
        </p:txBody>
      </p:sp>
      <mc:AlternateContent xmlns:mc="http://schemas.openxmlformats.org/markup-compatibility/2006" xmlns:p14="http://schemas.microsoft.com/office/powerpoint/2010/main">
        <mc:Choice Requires="p14">
          <p:contentPart p14:bwMode="auto" r:id="rId2">
            <p14:nvContentPartPr>
              <p14:cNvPr id="28" name="Ink 27">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28" name="Ink 27">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5" name="Εικόνα 4" descr="Εικόνα που περιέχει στιγμιότυπο οθόνης, κείμενο, λογισμικό πολυμέσων, διάγραμμα&#10;&#10;Περιγραφή που δημιουργήθηκε αυτόματα">
            <a:extLst>
              <a:ext uri="{FF2B5EF4-FFF2-40B4-BE49-F238E27FC236}">
                <a16:creationId xmlns:a16="http://schemas.microsoft.com/office/drawing/2014/main" id="{8DFEEC88-28AF-4EEC-EA31-EEB2D99CF9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1193" y="156584"/>
            <a:ext cx="6787910" cy="6787910"/>
          </a:xfrm>
          <a:prstGeom prst="rect">
            <a:avLst/>
          </a:prstGeom>
        </p:spPr>
      </p:pic>
    </p:spTree>
    <p:extLst>
      <p:ext uri="{BB962C8B-B14F-4D97-AF65-F5344CB8AC3E}">
        <p14:creationId xmlns:p14="http://schemas.microsoft.com/office/powerpoint/2010/main" val="1306384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he Hand"/>
              <a:ea typeface="+mn-ea"/>
              <a:cs typeface="+mn-cs"/>
            </a:endParaRPr>
          </a:p>
        </p:txBody>
      </p:sp>
      <p:sp>
        <p:nvSpPr>
          <p:cNvPr id="2" name="Τίτλος 1">
            <a:extLst>
              <a:ext uri="{FF2B5EF4-FFF2-40B4-BE49-F238E27FC236}">
                <a16:creationId xmlns:a16="http://schemas.microsoft.com/office/drawing/2014/main" id="{EC89C4A2-2AA2-4E3E-AB01-803B9BBA4984}"/>
              </a:ext>
            </a:extLst>
          </p:cNvPr>
          <p:cNvSpPr>
            <a:spLocks noGrp="1"/>
          </p:cNvSpPr>
          <p:nvPr>
            <p:ph type="title"/>
          </p:nvPr>
        </p:nvSpPr>
        <p:spPr>
          <a:xfrm>
            <a:off x="612561" y="1561552"/>
            <a:ext cx="3757742" cy="869684"/>
          </a:xfrm>
        </p:spPr>
        <p:txBody>
          <a:bodyPr anchor="b">
            <a:normAutofit/>
          </a:bodyPr>
          <a:lstStyle/>
          <a:p>
            <a:r>
              <a:rPr lang="en-US" sz="2000" b="1" dirty="0">
                <a:latin typeface="Times New Roman" panose="02020603050405020304" pitchFamily="18" charset="0"/>
                <a:cs typeface="Times New Roman" panose="02020603050405020304" pitchFamily="18" charset="0"/>
              </a:rPr>
              <a:t>Scatter Plot with Fitted Lines</a:t>
            </a:r>
            <a:endParaRPr lang="el-GR" sz="2000" b="1" dirty="0">
              <a:latin typeface="Times New Roman" panose="02020603050405020304" pitchFamily="18" charset="0"/>
              <a:cs typeface="Times New Roman" panose="02020603050405020304" pitchFamily="18" charset="0"/>
            </a:endParaRPr>
          </a:p>
        </p:txBody>
      </p:sp>
      <p:sp>
        <p:nvSpPr>
          <p:cNvPr id="26"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FFA334"/>
          </a:solidFill>
          <a:ln w="38100" cap="rnd">
            <a:solidFill>
              <a:srgbClr val="FFA334"/>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he Hand"/>
              <a:ea typeface="+mn-ea"/>
              <a:cs typeface="+mn-cs"/>
            </a:endParaRPr>
          </a:p>
        </p:txBody>
      </p:sp>
      <p:sp>
        <p:nvSpPr>
          <p:cNvPr id="19" name="Content Placeholder 20">
            <a:extLst>
              <a:ext uri="{FF2B5EF4-FFF2-40B4-BE49-F238E27FC236}">
                <a16:creationId xmlns:a16="http://schemas.microsoft.com/office/drawing/2014/main" id="{3581829F-494F-A4D5-B487-096D4D4CE439}"/>
              </a:ext>
            </a:extLst>
          </p:cNvPr>
          <p:cNvSpPr>
            <a:spLocks noGrp="1"/>
          </p:cNvSpPr>
          <p:nvPr>
            <p:ph idx="1"/>
          </p:nvPr>
        </p:nvSpPr>
        <p:spPr>
          <a:xfrm>
            <a:off x="161926" y="2611946"/>
            <a:ext cx="4208377" cy="4183760"/>
          </a:xfrm>
        </p:spPr>
        <p:txBody>
          <a:bodyPr anchor="t">
            <a:noAutofit/>
          </a:bodyPr>
          <a:lstStyle/>
          <a:p>
            <a:pPr marL="0" indent="0" algn="just">
              <a:buNone/>
            </a:pPr>
            <a:r>
              <a:rPr lang="en-US" sz="1600" dirty="0">
                <a:latin typeface="Times New Roman" panose="02020603050405020304" pitchFamily="18" charset="0"/>
                <a:cs typeface="Times New Roman" panose="02020603050405020304" pitchFamily="18" charset="0"/>
              </a:rPr>
              <a:t>In this diagram, the x-axis represents the time period we are studying, namely 2011-2020, while the y-axis represents deaths from dementia per 100K deaths. Both in Greece and the rest of Europe, it appears that the number of deaths from dementia per 100K deaths increases linearly over time. </a:t>
            </a:r>
          </a:p>
          <a:p>
            <a:pPr marL="0" indent="0" algn="just">
              <a:buNone/>
            </a:pPr>
            <a:r>
              <a:rPr lang="en-US" sz="1600" dirty="0">
                <a:latin typeface="Times New Roman" panose="02020603050405020304" pitchFamily="18" charset="0"/>
                <a:cs typeface="Times New Roman" panose="02020603050405020304" pitchFamily="18" charset="0"/>
              </a:rPr>
              <a:t>Additionally, it is evident that the age group 75-84 in Greece is more affected than the other age groups, while in the rest of Europe, the age group 85+ is more affected. Finally, we observe that the age group 65-74 in Greece records a slightly higher number of deaths from dementia over time compared to the rest of Europe.</a:t>
            </a:r>
          </a:p>
        </p:txBody>
      </p:sp>
      <mc:AlternateContent xmlns:mc="http://schemas.openxmlformats.org/markup-compatibility/2006" xmlns:p14="http://schemas.microsoft.com/office/powerpoint/2010/main">
        <mc:Choice Requires="p14">
          <p:contentPart p14:bwMode="auto" r:id="rId2">
            <p14:nvContentPartPr>
              <p14:cNvPr id="28" name="Ink 27">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28" name="Ink 27">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4" name="Εικόνα 3" descr="Εικόνα που περιέχει γραμμή, κείμενο, διάγραμμα, γράφημα&#10;&#10;Περιγραφή που δημιουργήθηκε αυτόματα">
            <a:extLst>
              <a:ext uri="{FF2B5EF4-FFF2-40B4-BE49-F238E27FC236}">
                <a16:creationId xmlns:a16="http://schemas.microsoft.com/office/drawing/2014/main" id="{09E2E99D-F41E-425E-38BB-D1797A2247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0303" y="2532888"/>
            <a:ext cx="7821697" cy="3957586"/>
          </a:xfrm>
          <a:prstGeom prst="rect">
            <a:avLst/>
          </a:prstGeom>
        </p:spPr>
      </p:pic>
    </p:spTree>
    <p:extLst>
      <p:ext uri="{BB962C8B-B14F-4D97-AF65-F5344CB8AC3E}">
        <p14:creationId xmlns:p14="http://schemas.microsoft.com/office/powerpoint/2010/main" val="2312354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he Hand"/>
              <a:ea typeface="+mn-ea"/>
              <a:cs typeface="+mn-cs"/>
            </a:endParaRPr>
          </a:p>
        </p:txBody>
      </p:sp>
      <p:sp>
        <p:nvSpPr>
          <p:cNvPr id="2" name="Τίτλος 1">
            <a:extLst>
              <a:ext uri="{FF2B5EF4-FFF2-40B4-BE49-F238E27FC236}">
                <a16:creationId xmlns:a16="http://schemas.microsoft.com/office/drawing/2014/main" id="{F3F36309-6A6D-3753-2245-E91FFA7307AF}"/>
              </a:ext>
            </a:extLst>
          </p:cNvPr>
          <p:cNvSpPr>
            <a:spLocks noGrp="1"/>
          </p:cNvSpPr>
          <p:nvPr>
            <p:ph type="title"/>
          </p:nvPr>
        </p:nvSpPr>
        <p:spPr>
          <a:xfrm>
            <a:off x="841248" y="548640"/>
            <a:ext cx="3419540" cy="5431536"/>
          </a:xfrm>
        </p:spPr>
        <p:txBody>
          <a:bodyPr>
            <a:normAutofit/>
          </a:bodyPr>
          <a:lstStyle/>
          <a:p>
            <a:r>
              <a:rPr lang="en-US" sz="3500" dirty="0">
                <a:latin typeface="Times New Roman" panose="02020603050405020304" pitchFamily="18" charset="0"/>
                <a:cs typeface="Times New Roman" panose="02020603050405020304" pitchFamily="18" charset="0"/>
              </a:rPr>
              <a:t>    Conclusions</a:t>
            </a:r>
            <a:endParaRPr lang="el-GR" sz="3500" dirty="0">
              <a:latin typeface="Times New Roman" panose="02020603050405020304" pitchFamily="18" charset="0"/>
              <a:cs typeface="Times New Roman" panose="02020603050405020304" pitchFamily="18" charset="0"/>
            </a:endParaRPr>
          </a:p>
        </p:txBody>
      </p:sp>
      <p:sp>
        <p:nvSpPr>
          <p:cNvPr id="10" name="Rectangle 6">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39411"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accent1"/>
          </a:solidFill>
          <a:ln w="41275"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he Hand"/>
              <a:ea typeface="+mn-ea"/>
              <a:cs typeface="+mn-cs"/>
            </a:endParaRPr>
          </a:p>
        </p:txBody>
      </p:sp>
      <p:sp>
        <p:nvSpPr>
          <p:cNvPr id="3" name="Θέση περιεχομένου 2">
            <a:extLst>
              <a:ext uri="{FF2B5EF4-FFF2-40B4-BE49-F238E27FC236}">
                <a16:creationId xmlns:a16="http://schemas.microsoft.com/office/drawing/2014/main" id="{8048EC35-17D7-E19C-EADC-3C86465F3CAA}"/>
              </a:ext>
            </a:extLst>
          </p:cNvPr>
          <p:cNvSpPr>
            <a:spLocks noGrp="1"/>
          </p:cNvSpPr>
          <p:nvPr>
            <p:ph idx="1"/>
          </p:nvPr>
        </p:nvSpPr>
        <p:spPr>
          <a:xfrm>
            <a:off x="4972294" y="142042"/>
            <a:ext cx="6977050" cy="6573915"/>
          </a:xfrm>
        </p:spPr>
        <p:txBody>
          <a:bodyPr anchor="ctr">
            <a:noAutofit/>
          </a:bodyPr>
          <a:lstStyle/>
          <a:p>
            <a:pPr marL="0" indent="0" algn="just">
              <a:buNone/>
            </a:pPr>
            <a:br>
              <a:rPr lang="en-US" sz="1600" b="0" i="0" dirty="0">
                <a:effectLst/>
                <a:latin typeface="Times New Roman" panose="02020603050405020304" pitchFamily="18" charset="0"/>
                <a:cs typeface="Times New Roman" panose="02020603050405020304" pitchFamily="18" charset="0"/>
              </a:rPr>
            </a:br>
            <a:r>
              <a:rPr lang="en-US" sz="1600" b="0" i="0" dirty="0">
                <a:effectLst/>
                <a:latin typeface="Times New Roman" panose="02020603050405020304" pitchFamily="18" charset="0"/>
                <a:cs typeface="Times New Roman" panose="02020603050405020304" pitchFamily="18" charset="0"/>
              </a:rPr>
              <a:t>Our analysis has yielded the following conclusions:</a:t>
            </a:r>
          </a:p>
          <a:p>
            <a:pPr algn="just"/>
            <a:r>
              <a:rPr lang="en-US" sz="1600" b="0" i="0" dirty="0">
                <a:effectLst/>
                <a:latin typeface="Times New Roman" panose="02020603050405020304" pitchFamily="18" charset="0"/>
                <a:cs typeface="Times New Roman" panose="02020603050405020304" pitchFamily="18" charset="0"/>
              </a:rPr>
              <a:t>The percentage of people under the age of 65 affected by dementia is very low, which is why we focused on age groups above 65.</a:t>
            </a:r>
          </a:p>
          <a:p>
            <a:pPr algn="just"/>
            <a:r>
              <a:rPr lang="en-US" sz="1600" b="0" i="0" dirty="0">
                <a:effectLst/>
                <a:latin typeface="Times New Roman" panose="02020603050405020304" pitchFamily="18" charset="0"/>
                <a:cs typeface="Times New Roman" panose="02020603050405020304" pitchFamily="18" charset="0"/>
              </a:rPr>
              <a:t>Women have a higher likelihood of being affected by and die from dementia compared to men.</a:t>
            </a:r>
          </a:p>
          <a:p>
            <a:pPr marL="0" indent="0" algn="just">
              <a:buNone/>
            </a:pPr>
            <a:endParaRPr lang="en-US" sz="1600" b="0" i="0" dirty="0">
              <a:effectLst/>
              <a:latin typeface="Times New Roman" panose="02020603050405020304" pitchFamily="18" charset="0"/>
              <a:cs typeface="Times New Roman" panose="02020603050405020304" pitchFamily="18" charset="0"/>
            </a:endParaRPr>
          </a:p>
          <a:p>
            <a:pPr marL="0" indent="0" algn="just">
              <a:buNone/>
            </a:pPr>
            <a:r>
              <a:rPr lang="en-US" sz="1600" b="1" i="0" dirty="0">
                <a:effectLst/>
                <a:latin typeface="Times New Roman" panose="02020603050405020304" pitchFamily="18" charset="0"/>
                <a:cs typeface="Times New Roman" panose="02020603050405020304" pitchFamily="18" charset="0"/>
              </a:rPr>
              <a:t>Regarding Greece </a:t>
            </a:r>
            <a:r>
              <a:rPr lang="en-US" sz="1600" b="0" i="0" dirty="0">
                <a:effectLst/>
                <a:latin typeface="Times New Roman" panose="02020603050405020304" pitchFamily="18" charset="0"/>
                <a:cs typeface="Times New Roman" panose="02020603050405020304" pitchFamily="18" charset="0"/>
              </a:rPr>
              <a:t>compared to other European countries:</a:t>
            </a:r>
          </a:p>
          <a:p>
            <a:pPr algn="just"/>
            <a:r>
              <a:rPr lang="en-US" sz="1600" b="0" i="0" dirty="0">
                <a:effectLst/>
                <a:latin typeface="Times New Roman" panose="02020603050405020304" pitchFamily="18" charset="0"/>
                <a:cs typeface="Times New Roman" panose="02020603050405020304" pitchFamily="18" charset="0"/>
              </a:rPr>
              <a:t>The average death rate from dementia for both women and men is below the European average.</a:t>
            </a:r>
          </a:p>
          <a:p>
            <a:pPr algn="just"/>
            <a:r>
              <a:rPr lang="en-US" sz="1600" b="0" i="0" dirty="0">
                <a:effectLst/>
                <a:latin typeface="Times New Roman" panose="02020603050405020304" pitchFamily="18" charset="0"/>
                <a:cs typeface="Times New Roman" panose="02020603050405020304" pitchFamily="18" charset="0"/>
              </a:rPr>
              <a:t>There is a significant upward trend in dementia-related deaths for both genders over time, which may be attributed to increased reporting of dementia-related deaths over the years.</a:t>
            </a:r>
          </a:p>
          <a:p>
            <a:pPr algn="just"/>
            <a:r>
              <a:rPr lang="en-US" sz="1600" b="0" i="0" dirty="0">
                <a:effectLst/>
                <a:latin typeface="Times New Roman" panose="02020603050405020304" pitchFamily="18" charset="0"/>
                <a:cs typeface="Times New Roman" panose="02020603050405020304" pitchFamily="18" charset="0"/>
              </a:rPr>
              <a:t>The age group most affected in Greece is 75-84, whereas in the rest of Europe, it is the 85+ age group.</a:t>
            </a:r>
          </a:p>
          <a:p>
            <a:pPr marL="0" indent="0" algn="just">
              <a:buNone/>
            </a:pPr>
            <a:endParaRPr lang="en-US" sz="1600" b="0" i="0" dirty="0">
              <a:effectLst/>
              <a:latin typeface="Times New Roman" panose="02020603050405020304" pitchFamily="18" charset="0"/>
              <a:cs typeface="Times New Roman" panose="02020603050405020304" pitchFamily="18" charset="0"/>
            </a:endParaRPr>
          </a:p>
          <a:p>
            <a:pPr marL="0" indent="0" algn="just">
              <a:buNone/>
            </a:pPr>
            <a:endParaRPr lang="el-GR"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7952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F3F36309-6A6D-3753-2245-E91FFA7307AF}"/>
              </a:ext>
            </a:extLst>
          </p:cNvPr>
          <p:cNvSpPr>
            <a:spLocks noGrp="1"/>
          </p:cNvSpPr>
          <p:nvPr>
            <p:ph type="title"/>
          </p:nvPr>
        </p:nvSpPr>
        <p:spPr>
          <a:xfrm>
            <a:off x="841248" y="548640"/>
            <a:ext cx="3419540" cy="5431536"/>
          </a:xfrm>
        </p:spPr>
        <p:txBody>
          <a:bodyPr>
            <a:normAutofit/>
          </a:bodyPr>
          <a:lstStyle/>
          <a:p>
            <a:r>
              <a:rPr lang="en-US" sz="3500" dirty="0">
                <a:latin typeface="Times New Roman" panose="02020603050405020304" pitchFamily="18" charset="0"/>
                <a:cs typeface="Times New Roman" panose="02020603050405020304" pitchFamily="18" charset="0"/>
              </a:rPr>
              <a:t>    Introduction</a:t>
            </a:r>
            <a:endParaRPr lang="el-GR" sz="3500" dirty="0">
              <a:latin typeface="Times New Roman" panose="02020603050405020304" pitchFamily="18" charset="0"/>
              <a:cs typeface="Times New Roman" panose="02020603050405020304" pitchFamily="18" charset="0"/>
            </a:endParaRPr>
          </a:p>
        </p:txBody>
      </p:sp>
      <p:sp>
        <p:nvSpPr>
          <p:cNvPr id="10" name="Rectangle 6">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39411"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accent1"/>
          </a:solidFill>
          <a:ln w="41275"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Θέση περιεχομένου 2">
            <a:extLst>
              <a:ext uri="{FF2B5EF4-FFF2-40B4-BE49-F238E27FC236}">
                <a16:creationId xmlns:a16="http://schemas.microsoft.com/office/drawing/2014/main" id="{8048EC35-17D7-E19C-EADC-3C86465F3CAA}"/>
              </a:ext>
            </a:extLst>
          </p:cNvPr>
          <p:cNvSpPr>
            <a:spLocks noGrp="1"/>
          </p:cNvSpPr>
          <p:nvPr>
            <p:ph idx="1"/>
          </p:nvPr>
        </p:nvSpPr>
        <p:spPr>
          <a:xfrm>
            <a:off x="4972294" y="142042"/>
            <a:ext cx="6977050" cy="6573915"/>
          </a:xfrm>
        </p:spPr>
        <p:txBody>
          <a:bodyPr anchor="ctr">
            <a:noAutofit/>
          </a:bodyPr>
          <a:lstStyle/>
          <a:p>
            <a:pPr marL="0" indent="0" algn="just">
              <a:buNone/>
            </a:pPr>
            <a:r>
              <a:rPr lang="en-US" sz="1600" dirty="0">
                <a:latin typeface="Times New Roman" panose="02020603050405020304" pitchFamily="18" charset="0"/>
                <a:cs typeface="Times New Roman" panose="02020603050405020304" pitchFamily="18" charset="0"/>
              </a:rPr>
              <a:t>The purpose of this project was to study the existence of an increasing trend in the dementia deaths  of Greece or whether the behavior of Greece is different than the rest of the Europe. We are given a dataset with the dementia deaths per European country for the years 2011 – 2021, by gender. Since our interest is based only on the years 2011 – 2020, we decided to exclude the year 2021 from our data. During the preprocessing phase, it was observed that some of the European countries had missing values for some years. Hence, we decided to drop these countries altogether. Since some of the countries have been excluded, EU28 and EU27_2020  are excluded too. To replace them, we created a new variable EU27 which contains the sum of the 27 remaining countries except Greece, since Greece is the main target of our research. Our final dataset contains 28 countries</a:t>
            </a:r>
            <a:r>
              <a:rPr lang="el-GR"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Greece included.</a:t>
            </a:r>
          </a:p>
          <a:p>
            <a:pPr marL="0" indent="0" algn="just">
              <a:buNone/>
            </a:pPr>
            <a:r>
              <a:rPr lang="en-US" sz="1600" dirty="0">
                <a:latin typeface="Times New Roman" panose="02020603050405020304" pitchFamily="18" charset="0"/>
                <a:cs typeface="Times New Roman" panose="02020603050405020304" pitchFamily="18" charset="0"/>
              </a:rPr>
              <a:t> Moreover, our research was not based solely on the dataset we were given since the dementia deaths of a country is not a standalone metric for comparison due to the fact that each country does not have the same number of total deaths per year. Thus, the dataset of the total deaths per country is added to our dataset. Additionally, in the first part, we split the dementia deaths in two age groups (Under &amp; Over 65) both for males and females while in the second part we concentrated in three age groups of over 65. It is appropriate to be mentioned the fact that the comparisons of Greece with the other European countries have been conducted under the death rate of dementia deaths divided with the total deaths of each country and then multiplied by 100,000. This ratio indicates the number of dementia deaths per 100k deaths of each country.</a:t>
            </a:r>
            <a:endParaRPr lang="el-GR"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6871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EC89C4A2-2AA2-4E3E-AB01-803B9BBA4984}"/>
              </a:ext>
            </a:extLst>
          </p:cNvPr>
          <p:cNvSpPr>
            <a:spLocks noGrp="1"/>
          </p:cNvSpPr>
          <p:nvPr>
            <p:ph type="title"/>
          </p:nvPr>
        </p:nvSpPr>
        <p:spPr>
          <a:xfrm>
            <a:off x="1225358" y="1536737"/>
            <a:ext cx="3757742" cy="869684"/>
          </a:xfrm>
        </p:spPr>
        <p:txBody>
          <a:bodyPr anchor="b">
            <a:normAutofit/>
          </a:bodyPr>
          <a:lstStyle/>
          <a:p>
            <a:r>
              <a:rPr lang="en-US" sz="2000" b="1" dirty="0">
                <a:latin typeface="Times New Roman" panose="02020603050405020304" pitchFamily="18" charset="0"/>
                <a:cs typeface="Times New Roman" panose="02020603050405020304" pitchFamily="18" charset="0"/>
              </a:rPr>
              <a:t>Trellis Plot for Males </a:t>
            </a:r>
            <a:br>
              <a:rPr lang="en-US" sz="2000" b="1"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      (Line Plot)</a:t>
            </a:r>
            <a:endParaRPr lang="el-GR" sz="2000" b="1" dirty="0">
              <a:latin typeface="Times New Roman" panose="02020603050405020304" pitchFamily="18" charset="0"/>
              <a:cs typeface="Times New Roman" panose="02020603050405020304" pitchFamily="18" charset="0"/>
            </a:endParaRPr>
          </a:p>
        </p:txBody>
      </p:sp>
      <p:sp>
        <p:nvSpPr>
          <p:cNvPr id="26"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FFA334"/>
          </a:solidFill>
          <a:ln w="38100" cap="rnd">
            <a:solidFill>
              <a:srgbClr val="FFA334"/>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0">
            <a:extLst>
              <a:ext uri="{FF2B5EF4-FFF2-40B4-BE49-F238E27FC236}">
                <a16:creationId xmlns:a16="http://schemas.microsoft.com/office/drawing/2014/main" id="{3581829F-494F-A4D5-B487-096D4D4CE439}"/>
              </a:ext>
            </a:extLst>
          </p:cNvPr>
          <p:cNvSpPr>
            <a:spLocks noGrp="1"/>
          </p:cNvSpPr>
          <p:nvPr>
            <p:ph idx="1"/>
          </p:nvPr>
        </p:nvSpPr>
        <p:spPr>
          <a:xfrm>
            <a:off x="126166" y="2601561"/>
            <a:ext cx="4320553" cy="4125493"/>
          </a:xfrm>
        </p:spPr>
        <p:txBody>
          <a:bodyPr anchor="t">
            <a:noAutofit/>
          </a:bodyPr>
          <a:lstStyle/>
          <a:p>
            <a:pPr marL="0" indent="0" algn="just">
              <a:buNone/>
            </a:pPr>
            <a:r>
              <a:rPr lang="en-US" sz="1600" dirty="0">
                <a:latin typeface="Times New Roman" panose="02020603050405020304" pitchFamily="18" charset="0"/>
                <a:cs typeface="Times New Roman" panose="02020603050405020304" pitchFamily="18" charset="0"/>
              </a:rPr>
              <a:t>We start our analysis by creating a trellis plot of trend lines of each European country for the dementia death rate for males over and under 65 for the years 2011 – 2020. Firstly, it is observed that generally for the majority of the European  countries the dementia death rate for males under 65 is extremely low  (almost 0). Hence, our interest is based only to those who are over 65. The trend line of Greece, seems to increase over the years, whereas other European countries with similar behavior with it seem to be the Czech Republic (CZ), Hungary (HU), Latvia (LV). We observe that Bulgaria’s (BG) and Poland’s (PL) death rate both for the two age groups is extremely low.</a:t>
            </a:r>
          </a:p>
        </p:txBody>
      </p:sp>
      <mc:AlternateContent xmlns:mc="http://schemas.openxmlformats.org/markup-compatibility/2006" xmlns:p14="http://schemas.microsoft.com/office/powerpoint/2010/main">
        <mc:Choice Requires="p14">
          <p:contentPart p14:bwMode="auto" r:id="rId2">
            <p14:nvContentPartPr>
              <p14:cNvPr id="28" name="Ink 27">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28" name="Ink 27">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5" name="Θέση περιεχομένου 4" descr="Εικόνα που περιέχει κείμενο, στιγμιότυπο οθόνης, γραμμή, γραμματοσειρά&#10;&#10;Περιγραφή που δημιουργήθηκε αυτόματα">
            <a:extLst>
              <a:ext uri="{FF2B5EF4-FFF2-40B4-BE49-F238E27FC236}">
                <a16:creationId xmlns:a16="http://schemas.microsoft.com/office/drawing/2014/main" id="{BAE17518-0ECF-B549-210D-9E8B86A7A2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5279" y="1729666"/>
            <a:ext cx="7668161" cy="4755476"/>
          </a:xfrm>
          <a:prstGeom prst="rect">
            <a:avLst/>
          </a:prstGeom>
        </p:spPr>
      </p:pic>
    </p:spTree>
    <p:extLst>
      <p:ext uri="{BB962C8B-B14F-4D97-AF65-F5344CB8AC3E}">
        <p14:creationId xmlns:p14="http://schemas.microsoft.com/office/powerpoint/2010/main" val="1588220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he Hand"/>
              <a:ea typeface="+mn-ea"/>
              <a:cs typeface="+mn-cs"/>
            </a:endParaRPr>
          </a:p>
        </p:txBody>
      </p:sp>
      <p:sp>
        <p:nvSpPr>
          <p:cNvPr id="2" name="Τίτλος 1">
            <a:extLst>
              <a:ext uri="{FF2B5EF4-FFF2-40B4-BE49-F238E27FC236}">
                <a16:creationId xmlns:a16="http://schemas.microsoft.com/office/drawing/2014/main" id="{EC89C4A2-2AA2-4E3E-AB01-803B9BBA4984}"/>
              </a:ext>
            </a:extLst>
          </p:cNvPr>
          <p:cNvSpPr>
            <a:spLocks noGrp="1"/>
          </p:cNvSpPr>
          <p:nvPr>
            <p:ph type="title"/>
          </p:nvPr>
        </p:nvSpPr>
        <p:spPr>
          <a:xfrm>
            <a:off x="896646" y="1536737"/>
            <a:ext cx="3757742" cy="869684"/>
          </a:xfrm>
        </p:spPr>
        <p:txBody>
          <a:bodyPr anchor="b">
            <a:normAutofit/>
          </a:bodyPr>
          <a:lstStyle/>
          <a:p>
            <a:r>
              <a:rPr lang="en-US" sz="2000" b="1" dirty="0">
                <a:latin typeface="Times New Roman" panose="02020603050405020304" pitchFamily="18" charset="0"/>
                <a:cs typeface="Times New Roman" panose="02020603050405020304" pitchFamily="18" charset="0"/>
              </a:rPr>
              <a:t>Trellis Plot for Females</a:t>
            </a:r>
            <a:br>
              <a:rPr lang="en-US" sz="2000" b="1"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          (Lollipop Plot)</a:t>
            </a:r>
            <a:endParaRPr lang="el-GR" sz="2000" b="1" dirty="0">
              <a:latin typeface="Times New Roman" panose="02020603050405020304" pitchFamily="18" charset="0"/>
              <a:cs typeface="Times New Roman" panose="02020603050405020304" pitchFamily="18" charset="0"/>
            </a:endParaRPr>
          </a:p>
        </p:txBody>
      </p:sp>
      <p:sp>
        <p:nvSpPr>
          <p:cNvPr id="26"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FFA334"/>
          </a:solidFill>
          <a:ln w="38100" cap="rnd">
            <a:solidFill>
              <a:srgbClr val="FFA334"/>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he Hand"/>
              <a:ea typeface="+mn-ea"/>
              <a:cs typeface="+mn-cs"/>
            </a:endParaRPr>
          </a:p>
        </p:txBody>
      </p:sp>
      <p:sp>
        <p:nvSpPr>
          <p:cNvPr id="19" name="Content Placeholder 20">
            <a:extLst>
              <a:ext uri="{FF2B5EF4-FFF2-40B4-BE49-F238E27FC236}">
                <a16:creationId xmlns:a16="http://schemas.microsoft.com/office/drawing/2014/main" id="{3581829F-494F-A4D5-B487-096D4D4CE439}"/>
              </a:ext>
            </a:extLst>
          </p:cNvPr>
          <p:cNvSpPr>
            <a:spLocks noGrp="1"/>
          </p:cNvSpPr>
          <p:nvPr>
            <p:ph idx="1"/>
          </p:nvPr>
        </p:nvSpPr>
        <p:spPr>
          <a:xfrm>
            <a:off x="88777" y="2532889"/>
            <a:ext cx="4341180" cy="4306823"/>
          </a:xfrm>
        </p:spPr>
        <p:txBody>
          <a:bodyPr anchor="t">
            <a:noAutofit/>
          </a:bodyPr>
          <a:lstStyle/>
          <a:p>
            <a:pPr marL="0" indent="0" algn="just">
              <a:buNone/>
            </a:pPr>
            <a:r>
              <a:rPr lang="en-US" sz="1600" dirty="0">
                <a:latin typeface="Times New Roman" panose="02020603050405020304" pitchFamily="18" charset="0"/>
                <a:cs typeface="Times New Roman" panose="02020603050405020304" pitchFamily="18" charset="0"/>
              </a:rPr>
              <a:t>We proceed by creating a trellis plot of lollipop lines of each European country for the dementia death rate for females over and under 65 for the years 2011 – 2020. Firstly, it is observed that generally for the majority of the European  countries the dementia death rate for females under 65 is extremely low (almost 0). Hence, our interest is based only to those who are over 65. Concerning Greece, there is an increasing trend over the years, whereas other European countries with similar behavior with it seem to be the Czech Republic (CZ), Croatia (HR) and Latvia (LV). We observe that Bulgaria’s (BG) and Poland’s (PL) death rate for both age groups is almost 0. From now and then we only use the age group over 65 for our analysis.</a:t>
            </a:r>
          </a:p>
        </p:txBody>
      </p:sp>
      <mc:AlternateContent xmlns:mc="http://schemas.openxmlformats.org/markup-compatibility/2006" xmlns:p14="http://schemas.microsoft.com/office/powerpoint/2010/main">
        <mc:Choice Requires="p14">
          <p:contentPart p14:bwMode="auto" r:id="rId2">
            <p14:nvContentPartPr>
              <p14:cNvPr id="28" name="Ink 27">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28" name="Ink 27">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5" name="Εικόνα 4" descr="Εικόνα που περιέχει κείμενο, στιγμιότυπο οθόνης, διάγραμμα, γραμματοσειρά&#10;&#10;Περιγραφή που δημιουργήθηκε αυτόματα">
            <a:extLst>
              <a:ext uri="{FF2B5EF4-FFF2-40B4-BE49-F238E27FC236}">
                <a16:creationId xmlns:a16="http://schemas.microsoft.com/office/drawing/2014/main" id="{0FD2501E-7367-0045-AF07-034B0DBD4F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1597" y="1727195"/>
            <a:ext cx="7760403" cy="4564942"/>
          </a:xfrm>
          <a:prstGeom prst="rect">
            <a:avLst/>
          </a:prstGeom>
        </p:spPr>
      </p:pic>
    </p:spTree>
    <p:extLst>
      <p:ext uri="{BB962C8B-B14F-4D97-AF65-F5344CB8AC3E}">
        <p14:creationId xmlns:p14="http://schemas.microsoft.com/office/powerpoint/2010/main" val="406194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he Hand"/>
              <a:ea typeface="+mn-ea"/>
              <a:cs typeface="+mn-cs"/>
            </a:endParaRPr>
          </a:p>
        </p:txBody>
      </p:sp>
      <p:sp>
        <p:nvSpPr>
          <p:cNvPr id="2" name="Τίτλος 1">
            <a:extLst>
              <a:ext uri="{FF2B5EF4-FFF2-40B4-BE49-F238E27FC236}">
                <a16:creationId xmlns:a16="http://schemas.microsoft.com/office/drawing/2014/main" id="{EC89C4A2-2AA2-4E3E-AB01-803B9BBA4984}"/>
              </a:ext>
            </a:extLst>
          </p:cNvPr>
          <p:cNvSpPr>
            <a:spLocks noGrp="1"/>
          </p:cNvSpPr>
          <p:nvPr>
            <p:ph type="title"/>
          </p:nvPr>
        </p:nvSpPr>
        <p:spPr>
          <a:xfrm>
            <a:off x="896646" y="1536737"/>
            <a:ext cx="3757742" cy="869684"/>
          </a:xfrm>
        </p:spPr>
        <p:txBody>
          <a:bodyPr anchor="b">
            <a:normAutofit/>
          </a:bodyPr>
          <a:lstStyle/>
          <a:p>
            <a:r>
              <a:rPr lang="en-US" sz="2000" b="1" dirty="0">
                <a:latin typeface="Times New Roman" panose="02020603050405020304" pitchFamily="18" charset="0"/>
                <a:cs typeface="Times New Roman" panose="02020603050405020304" pitchFamily="18" charset="0"/>
              </a:rPr>
              <a:t>         Scatter Plot </a:t>
            </a:r>
            <a:endParaRPr lang="el-GR" sz="2000" b="1" dirty="0">
              <a:latin typeface="Times New Roman" panose="02020603050405020304" pitchFamily="18" charset="0"/>
              <a:cs typeface="Times New Roman" panose="02020603050405020304" pitchFamily="18" charset="0"/>
            </a:endParaRPr>
          </a:p>
        </p:txBody>
      </p:sp>
      <p:sp>
        <p:nvSpPr>
          <p:cNvPr id="26"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FFA334"/>
          </a:solidFill>
          <a:ln w="38100" cap="rnd">
            <a:solidFill>
              <a:srgbClr val="FFA334"/>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he Hand"/>
              <a:ea typeface="+mn-ea"/>
              <a:cs typeface="+mn-cs"/>
            </a:endParaRPr>
          </a:p>
        </p:txBody>
      </p:sp>
      <p:sp>
        <p:nvSpPr>
          <p:cNvPr id="19" name="Content Placeholder 20">
            <a:extLst>
              <a:ext uri="{FF2B5EF4-FFF2-40B4-BE49-F238E27FC236}">
                <a16:creationId xmlns:a16="http://schemas.microsoft.com/office/drawing/2014/main" id="{3581829F-494F-A4D5-B487-096D4D4CE439}"/>
              </a:ext>
            </a:extLst>
          </p:cNvPr>
          <p:cNvSpPr>
            <a:spLocks noGrp="1"/>
          </p:cNvSpPr>
          <p:nvPr>
            <p:ph idx="1"/>
          </p:nvPr>
        </p:nvSpPr>
        <p:spPr>
          <a:xfrm>
            <a:off x="97654" y="2569464"/>
            <a:ext cx="4374918" cy="4159758"/>
          </a:xfrm>
        </p:spPr>
        <p:txBody>
          <a:bodyPr anchor="t">
            <a:noAutofit/>
          </a:bodyPr>
          <a:lstStyle/>
          <a:p>
            <a:pPr marL="0" indent="0" algn="just">
              <a:buNone/>
            </a:pPr>
            <a:r>
              <a:rPr lang="en-US" sz="1600" dirty="0">
                <a:latin typeface="Times New Roman" panose="02020603050405020304" pitchFamily="18" charset="0"/>
                <a:cs typeface="Times New Roman" panose="02020603050405020304" pitchFamily="18" charset="0"/>
              </a:rPr>
              <a:t>Having reached to the conclusion that there is no need to keep the age group under 65, since dementia deaths both for males and females are almost zero, we proceed by creating a scatter plot for the total number of males and females (Total) over 65 for each country for the years between 2011 - 2020. </a:t>
            </a:r>
          </a:p>
          <a:p>
            <a:pPr marL="0" indent="0" algn="just">
              <a:buNone/>
            </a:pPr>
            <a:r>
              <a:rPr lang="en-US" sz="1600" dirty="0">
                <a:latin typeface="Times New Roman" panose="02020603050405020304" pitchFamily="18" charset="0"/>
                <a:cs typeface="Times New Roman" panose="02020603050405020304" pitchFamily="18" charset="0"/>
              </a:rPr>
              <a:t>Generally, this specific scatter plot depicts that as the number of total deaths increases, dementia deaths increase too. Thus, there is a positive correlation between the dementia deaths and the total number  of deaths. Concerning Greece, we observe that in comparison with other countries with similar number of total deaths (ex. BE, HU), its dementia deaths ranges</a:t>
            </a:r>
            <a:r>
              <a:rPr lang="el-GR"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at low levels. </a:t>
            </a:r>
          </a:p>
        </p:txBody>
      </p:sp>
      <mc:AlternateContent xmlns:mc="http://schemas.openxmlformats.org/markup-compatibility/2006" xmlns:p14="http://schemas.microsoft.com/office/powerpoint/2010/main">
        <mc:Choice Requires="p14">
          <p:contentPart p14:bwMode="auto" r:id="rId2">
            <p14:nvContentPartPr>
              <p14:cNvPr id="28" name="Ink 27">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28" name="Ink 27">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5" name="Εικόνα 4" descr="Εικόνα που περιέχει στιγμιότυπο οθόνης, σκοτάδι, μαύρο&#10;&#10;Περιγραφή που δημιουργήθηκε αυτόματα">
            <a:extLst>
              <a:ext uri="{FF2B5EF4-FFF2-40B4-BE49-F238E27FC236}">
                <a16:creationId xmlns:a16="http://schemas.microsoft.com/office/drawing/2014/main" id="{3A83DA99-B892-B856-8502-7BBD7B1139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0978" y="1684752"/>
            <a:ext cx="7662616" cy="5099334"/>
          </a:xfrm>
          <a:prstGeom prst="rect">
            <a:avLst/>
          </a:prstGeom>
        </p:spPr>
      </p:pic>
    </p:spTree>
    <p:extLst>
      <p:ext uri="{BB962C8B-B14F-4D97-AF65-F5344CB8AC3E}">
        <p14:creationId xmlns:p14="http://schemas.microsoft.com/office/powerpoint/2010/main" val="1476685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he Hand"/>
              <a:ea typeface="+mn-ea"/>
              <a:cs typeface="+mn-cs"/>
            </a:endParaRPr>
          </a:p>
        </p:txBody>
      </p:sp>
      <p:sp>
        <p:nvSpPr>
          <p:cNvPr id="2" name="Τίτλος 1">
            <a:extLst>
              <a:ext uri="{FF2B5EF4-FFF2-40B4-BE49-F238E27FC236}">
                <a16:creationId xmlns:a16="http://schemas.microsoft.com/office/drawing/2014/main" id="{EC89C4A2-2AA2-4E3E-AB01-803B9BBA4984}"/>
              </a:ext>
            </a:extLst>
          </p:cNvPr>
          <p:cNvSpPr>
            <a:spLocks noGrp="1"/>
          </p:cNvSpPr>
          <p:nvPr>
            <p:ph type="title"/>
          </p:nvPr>
        </p:nvSpPr>
        <p:spPr>
          <a:xfrm>
            <a:off x="896646" y="1536737"/>
            <a:ext cx="3757742" cy="869684"/>
          </a:xfrm>
        </p:spPr>
        <p:txBody>
          <a:bodyPr anchor="b">
            <a:normAutofit/>
          </a:bodyPr>
          <a:lstStyle/>
          <a:p>
            <a:r>
              <a:rPr lang="en-US" sz="2000" b="1" dirty="0">
                <a:latin typeface="Times New Roman" panose="02020603050405020304" pitchFamily="18" charset="0"/>
                <a:cs typeface="Times New Roman" panose="02020603050405020304" pitchFamily="18" charset="0"/>
              </a:rPr>
              <a:t>         Line Plot</a:t>
            </a:r>
            <a:endParaRPr lang="el-GR" sz="2000" b="1" dirty="0">
              <a:latin typeface="Times New Roman" panose="02020603050405020304" pitchFamily="18" charset="0"/>
              <a:cs typeface="Times New Roman" panose="02020603050405020304" pitchFamily="18" charset="0"/>
            </a:endParaRPr>
          </a:p>
        </p:txBody>
      </p:sp>
      <p:sp>
        <p:nvSpPr>
          <p:cNvPr id="26"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FFA334"/>
          </a:solidFill>
          <a:ln w="38100" cap="rnd">
            <a:solidFill>
              <a:srgbClr val="FFA334"/>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he Hand"/>
              <a:ea typeface="+mn-ea"/>
              <a:cs typeface="+mn-cs"/>
            </a:endParaRPr>
          </a:p>
        </p:txBody>
      </p:sp>
      <p:sp>
        <p:nvSpPr>
          <p:cNvPr id="19" name="Content Placeholder 20">
            <a:extLst>
              <a:ext uri="{FF2B5EF4-FFF2-40B4-BE49-F238E27FC236}">
                <a16:creationId xmlns:a16="http://schemas.microsoft.com/office/drawing/2014/main" id="{3581829F-494F-A4D5-B487-096D4D4CE439}"/>
              </a:ext>
            </a:extLst>
          </p:cNvPr>
          <p:cNvSpPr>
            <a:spLocks noGrp="1"/>
          </p:cNvSpPr>
          <p:nvPr>
            <p:ph idx="1"/>
          </p:nvPr>
        </p:nvSpPr>
        <p:spPr>
          <a:xfrm>
            <a:off x="286281" y="2695165"/>
            <a:ext cx="4077446" cy="4018075"/>
          </a:xfrm>
        </p:spPr>
        <p:txBody>
          <a:bodyPr anchor="t">
            <a:noAutofit/>
          </a:bodyPr>
          <a:lstStyle/>
          <a:p>
            <a:pPr marL="0" indent="0" algn="just">
              <a:buNone/>
            </a:pPr>
            <a:r>
              <a:rPr lang="en-US" sz="1600" dirty="0">
                <a:latin typeface="Times New Roman" panose="02020603050405020304" pitchFamily="18" charset="0"/>
                <a:cs typeface="Times New Roman" panose="02020603050405020304" pitchFamily="18" charset="0"/>
              </a:rPr>
              <a:t>This plot depicts the log(dementia death rate) over the years both for Greece and for Europe. Europe contains the dementia deaths rate of the EU27 variable. The log scaling of axis y is adopted in order the lines to be clearly separable. </a:t>
            </a:r>
            <a:endParaRPr lang="el-GR" sz="1600" dirty="0">
              <a:latin typeface="Times New Roman" panose="02020603050405020304" pitchFamily="18" charset="0"/>
              <a:cs typeface="Times New Roman" panose="02020603050405020304" pitchFamily="18" charset="0"/>
            </a:endParaRPr>
          </a:p>
          <a:p>
            <a:pPr marL="0" indent="0" algn="just">
              <a:buNone/>
            </a:pPr>
            <a:r>
              <a:rPr lang="en-US" sz="1600" dirty="0">
                <a:latin typeface="Times New Roman" panose="02020603050405020304" pitchFamily="18" charset="0"/>
                <a:cs typeface="Times New Roman" panose="02020603050405020304" pitchFamily="18" charset="0"/>
              </a:rPr>
              <a:t>From the plot, we observe that Greece’s dementia death rate is under Europe’s for both genders.</a:t>
            </a:r>
            <a:r>
              <a:rPr lang="el-GR"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Furthermore, females appear to be more vulnerable to be affected by the disease of dementia and more likely to die from it than males both for Greece and the rest of the Europe.</a:t>
            </a:r>
          </a:p>
        </p:txBody>
      </p:sp>
      <mc:AlternateContent xmlns:mc="http://schemas.openxmlformats.org/markup-compatibility/2006" xmlns:p14="http://schemas.microsoft.com/office/powerpoint/2010/main">
        <mc:Choice Requires="p14">
          <p:contentPart p14:bwMode="auto" r:id="rId2">
            <p14:nvContentPartPr>
              <p14:cNvPr id="28" name="Ink 27">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28" name="Ink 27">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5" name="Εικόνα 4" descr="Εικόνα που περιέχει κείμενο, στιγμιότυπο οθόνης, διάγραμμα, γραμμή&#10;&#10;Περιγραφή που δημιουργήθηκε αυτόματα">
            <a:extLst>
              <a:ext uri="{FF2B5EF4-FFF2-40B4-BE49-F238E27FC236}">
                <a16:creationId xmlns:a16="http://schemas.microsoft.com/office/drawing/2014/main" id="{0A908555-924E-CF6C-4F01-140217B558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3727" y="1080919"/>
            <a:ext cx="7708196" cy="5505854"/>
          </a:xfrm>
          <a:prstGeom prst="rect">
            <a:avLst/>
          </a:prstGeom>
        </p:spPr>
      </p:pic>
    </p:spTree>
    <p:extLst>
      <p:ext uri="{BB962C8B-B14F-4D97-AF65-F5344CB8AC3E}">
        <p14:creationId xmlns:p14="http://schemas.microsoft.com/office/powerpoint/2010/main" val="2362664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he Hand"/>
              <a:ea typeface="+mn-ea"/>
              <a:cs typeface="+mn-cs"/>
            </a:endParaRPr>
          </a:p>
        </p:txBody>
      </p:sp>
      <p:sp>
        <p:nvSpPr>
          <p:cNvPr id="2" name="Τίτλος 1">
            <a:extLst>
              <a:ext uri="{FF2B5EF4-FFF2-40B4-BE49-F238E27FC236}">
                <a16:creationId xmlns:a16="http://schemas.microsoft.com/office/drawing/2014/main" id="{EC89C4A2-2AA2-4E3E-AB01-803B9BBA4984}"/>
              </a:ext>
            </a:extLst>
          </p:cNvPr>
          <p:cNvSpPr>
            <a:spLocks noGrp="1"/>
          </p:cNvSpPr>
          <p:nvPr>
            <p:ph type="title"/>
          </p:nvPr>
        </p:nvSpPr>
        <p:spPr>
          <a:xfrm>
            <a:off x="896646" y="1536737"/>
            <a:ext cx="3757742" cy="869684"/>
          </a:xfrm>
        </p:spPr>
        <p:txBody>
          <a:bodyPr anchor="b">
            <a:normAutofit/>
          </a:bodyPr>
          <a:lstStyle/>
          <a:p>
            <a:r>
              <a:rPr lang="en-US" sz="2000" b="1" dirty="0">
                <a:latin typeface="Times New Roman" panose="02020603050405020304" pitchFamily="18" charset="0"/>
                <a:cs typeface="Times New Roman" panose="02020603050405020304" pitchFamily="18" charset="0"/>
              </a:rPr>
              <a:t>         Violin Plot </a:t>
            </a:r>
            <a:endParaRPr lang="el-GR" sz="2000" b="1" dirty="0">
              <a:latin typeface="Times New Roman" panose="02020603050405020304" pitchFamily="18" charset="0"/>
              <a:cs typeface="Times New Roman" panose="02020603050405020304" pitchFamily="18" charset="0"/>
            </a:endParaRPr>
          </a:p>
        </p:txBody>
      </p:sp>
      <p:sp>
        <p:nvSpPr>
          <p:cNvPr id="26"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FFA334"/>
          </a:solidFill>
          <a:ln w="38100" cap="rnd">
            <a:solidFill>
              <a:srgbClr val="FFA334"/>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he Hand"/>
              <a:ea typeface="+mn-ea"/>
              <a:cs typeface="+mn-cs"/>
            </a:endParaRPr>
          </a:p>
        </p:txBody>
      </p:sp>
      <p:sp>
        <p:nvSpPr>
          <p:cNvPr id="19" name="Content Placeholder 20">
            <a:extLst>
              <a:ext uri="{FF2B5EF4-FFF2-40B4-BE49-F238E27FC236}">
                <a16:creationId xmlns:a16="http://schemas.microsoft.com/office/drawing/2014/main" id="{3581829F-494F-A4D5-B487-096D4D4CE439}"/>
              </a:ext>
            </a:extLst>
          </p:cNvPr>
          <p:cNvSpPr>
            <a:spLocks noGrp="1"/>
          </p:cNvSpPr>
          <p:nvPr>
            <p:ph idx="1"/>
          </p:nvPr>
        </p:nvSpPr>
        <p:spPr>
          <a:xfrm>
            <a:off x="211386" y="2672366"/>
            <a:ext cx="4159541" cy="4002577"/>
          </a:xfrm>
        </p:spPr>
        <p:txBody>
          <a:bodyPr anchor="t">
            <a:noAutofit/>
          </a:bodyPr>
          <a:lstStyle/>
          <a:p>
            <a:pPr marL="0" indent="0" algn="just">
              <a:buNone/>
            </a:pPr>
            <a:r>
              <a:rPr lang="en-US" sz="1600" dirty="0">
                <a:latin typeface="Times New Roman" panose="02020603050405020304" pitchFamily="18" charset="0"/>
                <a:cs typeface="Times New Roman" panose="02020603050405020304" pitchFamily="18" charset="0"/>
              </a:rPr>
              <a:t>From the violin plot, it follows that Greece’s median of dementia death rate is lower than Europe’s for both genders. Furthermore, as revealed by the previous diagram, females are more likely to die from dementia compared to males. </a:t>
            </a:r>
            <a:endParaRPr lang="el-GR" sz="1600" dirty="0">
              <a:latin typeface="Times New Roman" panose="02020603050405020304" pitchFamily="18" charset="0"/>
              <a:cs typeface="Times New Roman" panose="02020603050405020304" pitchFamily="18" charset="0"/>
            </a:endParaRPr>
          </a:p>
          <a:p>
            <a:pPr marL="0" indent="0" algn="just">
              <a:buNone/>
            </a:pPr>
            <a:r>
              <a:rPr lang="en-US" sz="1600" dirty="0">
                <a:latin typeface="Times New Roman" panose="02020603050405020304" pitchFamily="18" charset="0"/>
                <a:cs typeface="Times New Roman" panose="02020603050405020304" pitchFamily="18" charset="0"/>
              </a:rPr>
              <a:t>Concerning the distribution of our data, it seems that every distribution is bimodal. Greece’s distribution for females seems to be more symmetric when compared with the one of Europe’s. Similar conclusions arise from both male distributions.</a:t>
            </a:r>
            <a:endParaRPr lang="el-GR" sz="1600" dirty="0">
              <a:latin typeface="Times New Roman" panose="02020603050405020304" pitchFamily="18" charset="0"/>
              <a:cs typeface="Times New Roman" panose="02020603050405020304" pitchFamily="18" charset="0"/>
            </a:endParaRPr>
          </a:p>
          <a:p>
            <a:pPr marL="0" indent="0" algn="just">
              <a:buNone/>
            </a:pPr>
            <a:endParaRPr lang="en-US" sz="1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2">
            <p14:nvContentPartPr>
              <p14:cNvPr id="28" name="Ink 27">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28" name="Ink 27">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4" name="Εικόνα 3" descr="Εικόνα που περιέχει κείμενο, διάγραμμα, στιγμιότυπο οθόνης, οριγκάμι&#10;&#10;Περιγραφή που δημιουργήθηκε αυτόματα">
            <a:extLst>
              <a:ext uri="{FF2B5EF4-FFF2-40B4-BE49-F238E27FC236}">
                <a16:creationId xmlns:a16="http://schemas.microsoft.com/office/drawing/2014/main" id="{DB8C95E8-FF40-790D-6863-D7290FDEFB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5703" y="1536737"/>
            <a:ext cx="7611521" cy="5241158"/>
          </a:xfrm>
          <a:prstGeom prst="rect">
            <a:avLst/>
          </a:prstGeom>
        </p:spPr>
      </p:pic>
    </p:spTree>
    <p:extLst>
      <p:ext uri="{BB962C8B-B14F-4D97-AF65-F5344CB8AC3E}">
        <p14:creationId xmlns:p14="http://schemas.microsoft.com/office/powerpoint/2010/main" val="4184042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he Hand"/>
              <a:ea typeface="+mn-ea"/>
              <a:cs typeface="+mn-cs"/>
            </a:endParaRPr>
          </a:p>
        </p:txBody>
      </p:sp>
      <p:sp>
        <p:nvSpPr>
          <p:cNvPr id="2" name="Τίτλος 1">
            <a:extLst>
              <a:ext uri="{FF2B5EF4-FFF2-40B4-BE49-F238E27FC236}">
                <a16:creationId xmlns:a16="http://schemas.microsoft.com/office/drawing/2014/main" id="{EC89C4A2-2AA2-4E3E-AB01-803B9BBA4984}"/>
              </a:ext>
            </a:extLst>
          </p:cNvPr>
          <p:cNvSpPr>
            <a:spLocks noGrp="1"/>
          </p:cNvSpPr>
          <p:nvPr>
            <p:ph type="title"/>
          </p:nvPr>
        </p:nvSpPr>
        <p:spPr>
          <a:xfrm>
            <a:off x="896646" y="1536737"/>
            <a:ext cx="3757742" cy="869684"/>
          </a:xfrm>
        </p:spPr>
        <p:txBody>
          <a:bodyPr anchor="b">
            <a:normAutofit/>
          </a:bodyPr>
          <a:lstStyle/>
          <a:p>
            <a:r>
              <a:rPr lang="en-US" sz="2000" b="1" dirty="0">
                <a:latin typeface="Times New Roman" panose="02020603050405020304" pitchFamily="18" charset="0"/>
                <a:cs typeface="Times New Roman" panose="02020603050405020304" pitchFamily="18" charset="0"/>
              </a:rPr>
              <a:t>         Point Plot </a:t>
            </a:r>
            <a:endParaRPr lang="el-GR" sz="2000" b="1" dirty="0">
              <a:latin typeface="Times New Roman" panose="02020603050405020304" pitchFamily="18" charset="0"/>
              <a:cs typeface="Times New Roman" panose="02020603050405020304" pitchFamily="18" charset="0"/>
            </a:endParaRPr>
          </a:p>
        </p:txBody>
      </p:sp>
      <p:sp>
        <p:nvSpPr>
          <p:cNvPr id="26"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FFA334"/>
          </a:solidFill>
          <a:ln w="38100" cap="rnd">
            <a:solidFill>
              <a:srgbClr val="FFA334"/>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he Hand"/>
              <a:ea typeface="+mn-ea"/>
              <a:cs typeface="+mn-cs"/>
            </a:endParaRPr>
          </a:p>
        </p:txBody>
      </p:sp>
      <p:sp>
        <p:nvSpPr>
          <p:cNvPr id="19" name="Content Placeholder 20">
            <a:extLst>
              <a:ext uri="{FF2B5EF4-FFF2-40B4-BE49-F238E27FC236}">
                <a16:creationId xmlns:a16="http://schemas.microsoft.com/office/drawing/2014/main" id="{3581829F-494F-A4D5-B487-096D4D4CE439}"/>
              </a:ext>
            </a:extLst>
          </p:cNvPr>
          <p:cNvSpPr>
            <a:spLocks noGrp="1"/>
          </p:cNvSpPr>
          <p:nvPr>
            <p:ph idx="1"/>
          </p:nvPr>
        </p:nvSpPr>
        <p:spPr>
          <a:xfrm>
            <a:off x="55560" y="2560626"/>
            <a:ext cx="4871547" cy="4260797"/>
          </a:xfrm>
        </p:spPr>
        <p:txBody>
          <a:bodyPr anchor="t">
            <a:noAutofit/>
          </a:bodyPr>
          <a:lstStyle/>
          <a:p>
            <a:pPr marL="0" indent="0" algn="just">
              <a:buNone/>
            </a:pPr>
            <a:r>
              <a:rPr lang="en-US" sz="1600" dirty="0">
                <a:latin typeface="Times New Roman" panose="02020603050405020304" pitchFamily="18" charset="0"/>
                <a:cs typeface="Times New Roman" panose="02020603050405020304" pitchFamily="18" charset="0"/>
              </a:rPr>
              <a:t>The red point in this graph, refers to the mean of the dementia death rate (per 100k deaths) of each country for the years 2011 – 2020. Each point of the respective country is the dementia death rate for every year and gender separately. </a:t>
            </a:r>
            <a:endParaRPr lang="el-GR" sz="1600" dirty="0">
              <a:latin typeface="Times New Roman" panose="02020603050405020304" pitchFamily="18" charset="0"/>
              <a:cs typeface="Times New Roman" panose="02020603050405020304" pitchFamily="18" charset="0"/>
            </a:endParaRPr>
          </a:p>
          <a:p>
            <a:pPr marL="0" indent="0" algn="just">
              <a:buNone/>
            </a:pPr>
            <a:r>
              <a:rPr lang="en-US" sz="1600" dirty="0">
                <a:latin typeface="Times New Roman" panose="02020603050405020304" pitchFamily="18" charset="0"/>
                <a:cs typeface="Times New Roman" panose="02020603050405020304" pitchFamily="18" charset="0"/>
              </a:rPr>
              <a:t>From this graph, it follows that in every European country, Greece included, female dementia death rate per year is over the mean of the respective country. Hence, we reach to similar conclusions to the previous plots that females are more likely to die from dementia than males. Additionally, Greece’s mean ranges in low levels in comparison with the other European countries whereas the Czech Republic (CZ), Hungary (HU), Latvia (LV) and Slovakia (SK) seem to have similar behavior with it concerning the mean of the dementia death rate. </a:t>
            </a:r>
          </a:p>
        </p:txBody>
      </p:sp>
      <mc:AlternateContent xmlns:mc="http://schemas.openxmlformats.org/markup-compatibility/2006" xmlns:p14="http://schemas.microsoft.com/office/powerpoint/2010/main">
        <mc:Choice Requires="p14">
          <p:contentPart p14:bwMode="auto" r:id="rId2">
            <p14:nvContentPartPr>
              <p14:cNvPr id="28" name="Ink 27">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28" name="Ink 27">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5" name="Εικόνα 4" descr="Εικόνα που περιέχει στιγμιότυπο οθόνης&#10;&#10;Περιγραφή που δημιουργήθηκε αυτόματα">
            <a:extLst>
              <a:ext uri="{FF2B5EF4-FFF2-40B4-BE49-F238E27FC236}">
                <a16:creationId xmlns:a16="http://schemas.microsoft.com/office/drawing/2014/main" id="{1807C77C-037D-FFE9-8882-DBF29C7CBA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7106" y="1406652"/>
            <a:ext cx="7209333" cy="5451347"/>
          </a:xfrm>
          <a:prstGeom prst="rect">
            <a:avLst/>
          </a:prstGeom>
        </p:spPr>
      </p:pic>
    </p:spTree>
    <p:extLst>
      <p:ext uri="{BB962C8B-B14F-4D97-AF65-F5344CB8AC3E}">
        <p14:creationId xmlns:p14="http://schemas.microsoft.com/office/powerpoint/2010/main" val="3207913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he Hand"/>
              <a:ea typeface="+mn-ea"/>
              <a:cs typeface="+mn-cs"/>
            </a:endParaRPr>
          </a:p>
        </p:txBody>
      </p:sp>
      <p:sp>
        <p:nvSpPr>
          <p:cNvPr id="2" name="Τίτλος 1">
            <a:extLst>
              <a:ext uri="{FF2B5EF4-FFF2-40B4-BE49-F238E27FC236}">
                <a16:creationId xmlns:a16="http://schemas.microsoft.com/office/drawing/2014/main" id="{EC89C4A2-2AA2-4E3E-AB01-803B9BBA4984}"/>
              </a:ext>
            </a:extLst>
          </p:cNvPr>
          <p:cNvSpPr>
            <a:spLocks noGrp="1"/>
          </p:cNvSpPr>
          <p:nvPr>
            <p:ph type="title"/>
          </p:nvPr>
        </p:nvSpPr>
        <p:spPr>
          <a:xfrm>
            <a:off x="896646" y="1536737"/>
            <a:ext cx="3757742" cy="869684"/>
          </a:xfrm>
        </p:spPr>
        <p:txBody>
          <a:bodyPr anchor="b">
            <a:normAutofit/>
          </a:bodyPr>
          <a:lstStyle/>
          <a:p>
            <a:r>
              <a:rPr lang="en-US" sz="2000" b="1" dirty="0">
                <a:latin typeface="Times New Roman" panose="02020603050405020304" pitchFamily="18" charset="0"/>
                <a:cs typeface="Times New Roman" panose="02020603050405020304" pitchFamily="18" charset="0"/>
              </a:rPr>
              <a:t>          Lollipop Plot</a:t>
            </a:r>
            <a:endParaRPr lang="el-GR" sz="2000" b="1" dirty="0">
              <a:latin typeface="Times New Roman" panose="02020603050405020304" pitchFamily="18" charset="0"/>
              <a:cs typeface="Times New Roman" panose="02020603050405020304" pitchFamily="18" charset="0"/>
            </a:endParaRPr>
          </a:p>
        </p:txBody>
      </p:sp>
      <p:sp>
        <p:nvSpPr>
          <p:cNvPr id="26"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FFA334"/>
          </a:solidFill>
          <a:ln w="38100" cap="rnd">
            <a:solidFill>
              <a:srgbClr val="FFA334"/>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he Hand"/>
              <a:ea typeface="+mn-ea"/>
              <a:cs typeface="+mn-cs"/>
            </a:endParaRPr>
          </a:p>
        </p:txBody>
      </p:sp>
      <p:sp>
        <p:nvSpPr>
          <p:cNvPr id="19" name="Content Placeholder 20">
            <a:extLst>
              <a:ext uri="{FF2B5EF4-FFF2-40B4-BE49-F238E27FC236}">
                <a16:creationId xmlns:a16="http://schemas.microsoft.com/office/drawing/2014/main" id="{3581829F-494F-A4D5-B487-096D4D4CE439}"/>
              </a:ext>
            </a:extLst>
          </p:cNvPr>
          <p:cNvSpPr>
            <a:spLocks noGrp="1"/>
          </p:cNvSpPr>
          <p:nvPr>
            <p:ph idx="1"/>
          </p:nvPr>
        </p:nvSpPr>
        <p:spPr>
          <a:xfrm>
            <a:off x="191905" y="2677643"/>
            <a:ext cx="4602037" cy="4107634"/>
          </a:xfrm>
        </p:spPr>
        <p:txBody>
          <a:bodyPr anchor="t">
            <a:noAutofit/>
          </a:bodyPr>
          <a:lstStyle/>
          <a:p>
            <a:pPr marL="0" indent="0" algn="just">
              <a:buNone/>
            </a:pPr>
            <a:r>
              <a:rPr lang="en-US" sz="1600" dirty="0">
                <a:latin typeface="Times New Roman" panose="02020603050405020304" pitchFamily="18" charset="0"/>
                <a:cs typeface="Times New Roman" panose="02020603050405020304" pitchFamily="18" charset="0"/>
              </a:rPr>
              <a:t>In order to create the lollipop plot, we computed the difference of means of each country from the European mean, of the last decade, separately for the two genders. </a:t>
            </a:r>
            <a:endParaRPr lang="el-GR" sz="1600" dirty="0">
              <a:latin typeface="Times New Roman" panose="02020603050405020304" pitchFamily="18" charset="0"/>
              <a:cs typeface="Times New Roman" panose="02020603050405020304" pitchFamily="18" charset="0"/>
            </a:endParaRPr>
          </a:p>
          <a:p>
            <a:pPr marL="0" indent="0" algn="just">
              <a:buNone/>
            </a:pPr>
            <a:r>
              <a:rPr lang="en-US" sz="1600" dirty="0">
                <a:latin typeface="Times New Roman" panose="02020603050405020304" pitchFamily="18" charset="0"/>
                <a:cs typeface="Times New Roman" panose="02020603050405020304" pitchFamily="18" charset="0"/>
              </a:rPr>
              <a:t>As it follows from the diagram, the difference of means between the Greek and European means is below the European mean, both for males and females. Once again, it arises that females are more likely to die from dementia than males since the difference of each country of the European mean seem to be higher than the one of males, which holds true both for Greece and the rest of the European countries.</a:t>
            </a:r>
          </a:p>
        </p:txBody>
      </p:sp>
      <mc:AlternateContent xmlns:mc="http://schemas.openxmlformats.org/markup-compatibility/2006" xmlns:p14="http://schemas.microsoft.com/office/powerpoint/2010/main">
        <mc:Choice Requires="p14">
          <p:contentPart p14:bwMode="auto" r:id="rId2">
            <p14:nvContentPartPr>
              <p14:cNvPr id="28" name="Ink 27">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28" name="Ink 27">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4" name="Εικόνα 3">
            <a:extLst>
              <a:ext uri="{FF2B5EF4-FFF2-40B4-BE49-F238E27FC236}">
                <a16:creationId xmlns:a16="http://schemas.microsoft.com/office/drawing/2014/main" id="{0433C5D4-6857-2C6A-E591-61C4D5AD17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2315" y="0"/>
            <a:ext cx="6874275" cy="6858000"/>
          </a:xfrm>
          <a:prstGeom prst="rect">
            <a:avLst/>
          </a:prstGeom>
        </p:spPr>
      </p:pic>
    </p:spTree>
    <p:extLst>
      <p:ext uri="{BB962C8B-B14F-4D97-AF65-F5344CB8AC3E}">
        <p14:creationId xmlns:p14="http://schemas.microsoft.com/office/powerpoint/2010/main" val="2200802916"/>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TotalTime>703</TotalTime>
  <Words>1842</Words>
  <Application>Microsoft Office PowerPoint</Application>
  <PresentationFormat>Ευρεία οθόνη</PresentationFormat>
  <Paragraphs>48</Paragraphs>
  <Slides>14</Slides>
  <Notes>0</Notes>
  <HiddenSlides>0</HiddenSlides>
  <MMClips>0</MMClips>
  <ScaleCrop>false</ScaleCrop>
  <HeadingPairs>
    <vt:vector size="6" baseType="variant">
      <vt:variant>
        <vt:lpstr>Γραμματοσειρές που χρησιμοποιούνται</vt:lpstr>
      </vt:variant>
      <vt:variant>
        <vt:i4>4</vt:i4>
      </vt:variant>
      <vt:variant>
        <vt:lpstr>Θέμα</vt:lpstr>
      </vt:variant>
      <vt:variant>
        <vt:i4>1</vt:i4>
      </vt:variant>
      <vt:variant>
        <vt:lpstr>Τίτλοι διαφανειών</vt:lpstr>
      </vt:variant>
      <vt:variant>
        <vt:i4>14</vt:i4>
      </vt:variant>
    </vt:vector>
  </HeadingPairs>
  <TitlesOfParts>
    <vt:vector size="19" baseType="lpstr">
      <vt:lpstr>Arial</vt:lpstr>
      <vt:lpstr>Modern Love</vt:lpstr>
      <vt:lpstr>The Hand</vt:lpstr>
      <vt:lpstr>Times New Roman</vt:lpstr>
      <vt:lpstr>SketchyVTI</vt:lpstr>
      <vt:lpstr>Data Visualization and Communication     Project I: Dementia Deaths Greece v. Europe                              Part I: Static Plots</vt:lpstr>
      <vt:lpstr>    Introduction</vt:lpstr>
      <vt:lpstr>Trellis Plot for Males        (Line Plot)</vt:lpstr>
      <vt:lpstr>Trellis Plot for Females           (Lollipop Plot)</vt:lpstr>
      <vt:lpstr>         Scatter Plot </vt:lpstr>
      <vt:lpstr>         Line Plot</vt:lpstr>
      <vt:lpstr>         Violin Plot </vt:lpstr>
      <vt:lpstr>         Point Plot </vt:lpstr>
      <vt:lpstr>          Lollipop Plot</vt:lpstr>
      <vt:lpstr>Exploration of the age subgroups 65+  </vt:lpstr>
      <vt:lpstr>          Balloon Plot</vt:lpstr>
      <vt:lpstr>            Boxplot</vt:lpstr>
      <vt:lpstr>Scatter Plot with Fitted Lines</vt:lpstr>
      <vt:lpstr>    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and Communication Project I</dc:title>
  <dc:creator>EIRINI MYLONA</dc:creator>
  <cp:lastModifiedBy>EIRINI MYLONA</cp:lastModifiedBy>
  <cp:revision>49</cp:revision>
  <dcterms:created xsi:type="dcterms:W3CDTF">2023-05-31T11:10:43Z</dcterms:created>
  <dcterms:modified xsi:type="dcterms:W3CDTF">2023-09-19T11:16:48Z</dcterms:modified>
</cp:coreProperties>
</file>